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handoutMasterIdLst>
    <p:handoutMasterId r:id="rId16"/>
  </p:handoutMasterIdLst>
  <p:sldIdLst>
    <p:sldId id="264" r:id="rId2"/>
    <p:sldId id="265" r:id="rId3"/>
    <p:sldId id="256" r:id="rId4"/>
    <p:sldId id="257" r:id="rId5"/>
    <p:sldId id="267" r:id="rId6"/>
    <p:sldId id="268" r:id="rId7"/>
    <p:sldId id="258" r:id="rId8"/>
    <p:sldId id="269" r:id="rId9"/>
    <p:sldId id="259" r:id="rId10"/>
    <p:sldId id="260" r:id="rId11"/>
    <p:sldId id="261" r:id="rId12"/>
    <p:sldId id="262" r:id="rId13"/>
    <p:sldId id="263" r:id="rId14"/>
    <p:sldId id="266" r:id="rId15"/>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798" autoAdjust="0"/>
    <p:restoredTop sz="94660"/>
  </p:normalViewPr>
  <p:slideViewPr>
    <p:cSldViewPr>
      <p:cViewPr varScale="1">
        <p:scale>
          <a:sx n="68" d="100"/>
          <a:sy n="68" d="100"/>
        </p:scale>
        <p:origin x="-139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B072C74C-42C7-4C35-A47F-C16604F05809}" type="datetimeFigureOut">
              <a:rPr lang="en-US" smtClean="0"/>
              <a:pPr/>
              <a:t>1/27/2015</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C9C5BFD0-2AF6-415B-B8BE-90B79CA2A34A}"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5994F7D4-9392-4A9C-84AC-96BE34DCAD38}" type="datetimeFigureOut">
              <a:rPr lang="en-US" smtClean="0"/>
              <a:pPr/>
              <a:t>1/27/2015</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F3A053B5-2C92-4165-B2F1-297DFD1CD4E2}"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994F7D4-9392-4A9C-84AC-96BE34DCAD38}" type="datetimeFigureOut">
              <a:rPr lang="en-US" smtClean="0"/>
              <a:pPr/>
              <a:t>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A053B5-2C92-4165-B2F1-297DFD1CD4E2}"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994F7D4-9392-4A9C-84AC-96BE34DCAD38}" type="datetimeFigureOut">
              <a:rPr lang="en-US" smtClean="0"/>
              <a:pPr/>
              <a:t>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A053B5-2C92-4165-B2F1-297DFD1CD4E2}"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994F7D4-9392-4A9C-84AC-96BE34DCAD38}" type="datetimeFigureOut">
              <a:rPr lang="en-US" smtClean="0"/>
              <a:pPr/>
              <a:t>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A053B5-2C92-4165-B2F1-297DFD1CD4E2}"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994F7D4-9392-4A9C-84AC-96BE34DCAD38}" type="datetimeFigureOut">
              <a:rPr lang="en-US" smtClean="0"/>
              <a:pPr/>
              <a:t>1/27/2015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A053B5-2C92-4165-B2F1-297DFD1CD4E2}"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994F7D4-9392-4A9C-84AC-96BE34DCAD38}" type="datetimeFigureOut">
              <a:rPr lang="en-US" smtClean="0"/>
              <a:pPr/>
              <a:t>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3A053B5-2C92-4165-B2F1-297DFD1CD4E2}"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994F7D4-9392-4A9C-84AC-96BE34DCAD38}" type="datetimeFigureOut">
              <a:rPr lang="en-US" smtClean="0"/>
              <a:pPr/>
              <a:t>1/27/2015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3A053B5-2C92-4165-B2F1-297DFD1CD4E2}"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994F7D4-9392-4A9C-84AC-96BE34DCAD38}" type="datetimeFigureOut">
              <a:rPr lang="en-US" smtClean="0"/>
              <a:pPr/>
              <a:t>1/27/2015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3A053B5-2C92-4165-B2F1-297DFD1CD4E2}"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94F7D4-9392-4A9C-84AC-96BE34DCAD38}" type="datetimeFigureOut">
              <a:rPr lang="en-US" smtClean="0"/>
              <a:pPr/>
              <a:t>1/27/2015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3A053B5-2C92-4165-B2F1-297DFD1CD4E2}"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994F7D4-9392-4A9C-84AC-96BE34DCAD38}" type="datetimeFigureOut">
              <a:rPr lang="en-US" smtClean="0"/>
              <a:pPr/>
              <a:t>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3A053B5-2C92-4165-B2F1-297DFD1CD4E2}"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994F7D4-9392-4A9C-84AC-96BE34DCAD38}" type="datetimeFigureOut">
              <a:rPr lang="en-US" smtClean="0"/>
              <a:pPr/>
              <a:t>1/27/2015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077200" y="6356350"/>
            <a:ext cx="609600" cy="365125"/>
          </a:xfrm>
        </p:spPr>
        <p:txBody>
          <a:bodyPr/>
          <a:lstStyle/>
          <a:p>
            <a:fld id="{F3A053B5-2C92-4165-B2F1-297DFD1CD4E2}" type="slidenum">
              <a:rPr lang="en-US" smtClean="0"/>
              <a:pPr/>
              <a:t>‹#›</a:t>
            </a:fld>
            <a:endParaRPr lang="en-US"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994F7D4-9392-4A9C-84AC-96BE34DCAD38}" type="datetimeFigureOut">
              <a:rPr lang="en-US" smtClean="0"/>
              <a:pPr/>
              <a:t>1/27/2015</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3A053B5-2C92-4165-B2F1-297DFD1CD4E2}" type="slidenum">
              <a:rPr lang="en-US" smtClean="0"/>
              <a:pPr/>
              <a:t>‹#›</a:t>
            </a:fld>
            <a:endParaRPr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66800" y="2286000"/>
            <a:ext cx="7315200" cy="707886"/>
          </a:xfrm>
          <a:prstGeom prst="rect">
            <a:avLst/>
          </a:prstGeom>
          <a:noFill/>
        </p:spPr>
        <p:txBody>
          <a:bodyPr>
            <a:spAutoFit/>
          </a:bodyPr>
          <a:lstStyle/>
          <a:p>
            <a:pPr algn="ctr" fontAlgn="auto">
              <a:spcBef>
                <a:spcPts val="0"/>
              </a:spcBef>
              <a:spcAft>
                <a:spcPts val="0"/>
              </a:spcAft>
              <a:defRPr/>
            </a:pPr>
            <a:r>
              <a:rPr lang="en-US" sz="4000" b="1" dirty="0" smtClean="0">
                <a:ln w="1905"/>
                <a:effectLst>
                  <a:innerShdw blurRad="69850" dist="43180" dir="5400000">
                    <a:srgbClr val="000000">
                      <a:alpha val="65000"/>
                    </a:srgbClr>
                  </a:innerShdw>
                </a:effectLst>
                <a:latin typeface="Times New Roman" pitchFamily="18" charset="0"/>
                <a:cs typeface="Times New Roman" pitchFamily="18" charset="0"/>
              </a:rPr>
              <a:t>SCIENTIFIC METHOD</a:t>
            </a:r>
            <a:endParaRPr lang="en-US" sz="4000" b="1" dirty="0">
              <a:ln w="1905"/>
              <a:effectLst>
                <a:innerShdw blurRad="69850" dist="43180" dir="5400000">
                  <a:srgbClr val="000000">
                    <a:alpha val="65000"/>
                  </a:srgbClr>
                </a:innerShdw>
              </a:effectLst>
              <a:latin typeface="Times New Roman" pitchFamily="18" charset="0"/>
              <a:cs typeface="Times New Roman" pitchFamily="18" charset="0"/>
            </a:endParaRPr>
          </a:p>
        </p:txBody>
      </p:sp>
      <p:sp>
        <p:nvSpPr>
          <p:cNvPr id="10243" name="TextBox 5"/>
          <p:cNvSpPr txBox="1">
            <a:spLocks noChangeArrowheads="1"/>
          </p:cNvSpPr>
          <p:nvPr/>
        </p:nvSpPr>
        <p:spPr bwMode="auto">
          <a:xfrm>
            <a:off x="6096000" y="5486400"/>
            <a:ext cx="2286000" cy="369888"/>
          </a:xfrm>
          <a:prstGeom prst="rect">
            <a:avLst/>
          </a:prstGeom>
          <a:noFill/>
          <a:ln w="9525">
            <a:noFill/>
            <a:miter lim="800000"/>
            <a:headEnd/>
            <a:tailEnd/>
          </a:ln>
        </p:spPr>
        <p:txBody>
          <a:bodyPr>
            <a:spAutoFit/>
          </a:bodyPr>
          <a:lstStyle/>
          <a:p>
            <a:r>
              <a:rPr lang="en-US" b="1" dirty="0">
                <a:latin typeface="Rockwell"/>
              </a:rPr>
              <a:t>Lecture No: </a:t>
            </a:r>
            <a:r>
              <a:rPr lang="en-US" b="1" dirty="0" smtClean="0">
                <a:latin typeface="Rockwell"/>
              </a:rPr>
              <a:t>03</a:t>
            </a:r>
            <a:endParaRPr lang="en-US" b="1" dirty="0">
              <a:latin typeface="Rockwe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4953000"/>
          </a:xfrm>
        </p:spPr>
        <p:txBody>
          <a:bodyPr/>
          <a:lstStyle/>
          <a:p>
            <a:pPr marL="339725" indent="-339725" algn="just">
              <a:buClrTx/>
              <a:buFont typeface="+mj-lt"/>
              <a:buAutoNum type="arabicPeriod" startAt="2"/>
            </a:pPr>
            <a:r>
              <a:rPr lang="en-US" sz="2800" b="1" dirty="0" smtClean="0"/>
              <a:t>Definition of the Problem: </a:t>
            </a:r>
            <a:r>
              <a:rPr lang="en-US" sz="2800" dirty="0" smtClean="0"/>
              <a:t>It is the most important step. Problem should be describe in such a way that it would be clear and would be no chance of doubt in it</a:t>
            </a:r>
          </a:p>
          <a:p>
            <a:pPr marL="514350" indent="-514350" algn="just">
              <a:buClrTx/>
              <a:buNone/>
            </a:pPr>
            <a:endParaRPr lang="en-US" sz="1600" dirty="0" smtClean="0"/>
          </a:p>
          <a:p>
            <a:pPr marL="339725" indent="-339725" algn="just">
              <a:buClrTx/>
              <a:buFont typeface="+mj-lt"/>
              <a:buAutoNum type="alphaLcParenR"/>
            </a:pPr>
            <a:r>
              <a:rPr lang="en-US" dirty="0" smtClean="0"/>
              <a:t>Background of the problem</a:t>
            </a:r>
          </a:p>
          <a:p>
            <a:pPr marL="339725" indent="-339725" algn="just">
              <a:buClrTx/>
              <a:buFont typeface="+mj-lt"/>
              <a:buAutoNum type="alphaLcParenR"/>
            </a:pPr>
            <a:r>
              <a:rPr lang="en-US" dirty="0" smtClean="0"/>
              <a:t>Objectives of the study</a:t>
            </a:r>
          </a:p>
          <a:p>
            <a:pPr marL="339725" indent="-339725" algn="just">
              <a:buClrTx/>
              <a:buFont typeface="+mj-lt"/>
              <a:buAutoNum type="alphaLcParenR"/>
            </a:pPr>
            <a:r>
              <a:rPr lang="en-US" dirty="0" smtClean="0"/>
              <a:t>Significance of the study</a:t>
            </a:r>
          </a:p>
          <a:p>
            <a:pPr marL="339725" indent="-339725" algn="just">
              <a:buClrTx/>
              <a:buFont typeface="+mj-lt"/>
              <a:buAutoNum type="alphaLcParenR"/>
            </a:pPr>
            <a:r>
              <a:rPr lang="en-US" dirty="0" smtClean="0"/>
              <a:t>Limitation (it save researcher from unfruitful areas</a:t>
            </a:r>
          </a:p>
          <a:p>
            <a:pPr marL="339725" indent="-339725" algn="just">
              <a:buClrTx/>
              <a:buFont typeface="+mj-lt"/>
              <a:buAutoNum type="alphaLcParenR"/>
            </a:pPr>
            <a:r>
              <a:rPr lang="en-US" dirty="0" smtClean="0"/>
              <a:t>Delimitation of the Study</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normAutofit fontScale="92500" lnSpcReduction="20000"/>
          </a:bodyPr>
          <a:lstStyle/>
          <a:p>
            <a:pPr marL="339725" indent="-339725" algn="just">
              <a:buClrTx/>
              <a:buFont typeface="+mj-lt"/>
              <a:buAutoNum type="arabicPeriod" startAt="3"/>
            </a:pPr>
            <a:r>
              <a:rPr lang="en-US" sz="2800" b="1" dirty="0" smtClean="0"/>
              <a:t>Formulation of Hypothesis:</a:t>
            </a:r>
            <a:r>
              <a:rPr lang="en-US" sz="2800" dirty="0" smtClean="0"/>
              <a:t> The hypothesis is the possible solution of any problem which may be correct or wrong. </a:t>
            </a:r>
          </a:p>
          <a:p>
            <a:pPr marL="339725" indent="-339725" algn="just">
              <a:buClrTx/>
              <a:buNone/>
            </a:pPr>
            <a:r>
              <a:rPr lang="en-US" sz="2800" dirty="0" smtClean="0"/>
              <a:t>	Hypo – At least confirmation</a:t>
            </a:r>
          </a:p>
          <a:p>
            <a:pPr marL="339725" indent="-339725" algn="just">
              <a:buClrTx/>
              <a:buNone/>
            </a:pPr>
            <a:r>
              <a:rPr lang="en-US" sz="2800" dirty="0" smtClean="0"/>
              <a:t>	Thesis – Results / Study</a:t>
            </a:r>
          </a:p>
          <a:p>
            <a:pPr marL="0" indent="0" algn="just">
              <a:buClrTx/>
              <a:buNone/>
            </a:pPr>
            <a:r>
              <a:rPr lang="en-US" sz="2800" dirty="0" smtClean="0"/>
              <a:t>It complete meaning is at least confirmation of results. It is such thoughts or guess which is made about the problem.</a:t>
            </a:r>
          </a:p>
          <a:p>
            <a:pPr marL="514350" indent="-514350" algn="just">
              <a:buClrTx/>
              <a:buNone/>
            </a:pPr>
            <a:endParaRPr lang="en-US" sz="2200" dirty="0" smtClean="0"/>
          </a:p>
          <a:p>
            <a:pPr marL="514350" indent="-514350" algn="just">
              <a:buClrTx/>
              <a:buFont typeface="+mj-lt"/>
              <a:buAutoNum type="alphaLcParenR"/>
            </a:pPr>
            <a:r>
              <a:rPr lang="en-US" dirty="0" smtClean="0"/>
              <a:t>It should be testable</a:t>
            </a:r>
          </a:p>
          <a:p>
            <a:pPr marL="514350" indent="-514350" algn="just">
              <a:buClrTx/>
              <a:buFont typeface="+mj-lt"/>
              <a:buAutoNum type="alphaLcParenR"/>
            </a:pPr>
            <a:r>
              <a:rPr lang="en-US" dirty="0" smtClean="0"/>
              <a:t>It should state relationship between variables</a:t>
            </a:r>
          </a:p>
          <a:p>
            <a:pPr marL="514350" indent="-514350" algn="just">
              <a:buClrTx/>
              <a:buFont typeface="+mj-lt"/>
              <a:buAutoNum type="alphaLcParenR"/>
            </a:pPr>
            <a:r>
              <a:rPr lang="en-US" dirty="0" smtClean="0"/>
              <a:t>Consistent with known facts</a:t>
            </a:r>
          </a:p>
          <a:p>
            <a:pPr marL="514350" indent="-514350" algn="just">
              <a:buClrTx/>
              <a:buFont typeface="+mj-lt"/>
              <a:buAutoNum type="alphaLcParenR"/>
            </a:pPr>
            <a:r>
              <a:rPr lang="en-US" dirty="0" smtClean="0"/>
              <a:t>State in simple possible term</a:t>
            </a:r>
          </a:p>
          <a:p>
            <a:pPr marL="514350" indent="-514350" algn="just">
              <a:buClrTx/>
              <a:buFont typeface="+mj-lt"/>
              <a:buAutoNum type="alphaLcParenR"/>
            </a:pPr>
            <a:r>
              <a:rPr lang="en-US" dirty="0" smtClean="0"/>
              <a:t>It should be amendable</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p:spPr>
        <p:txBody>
          <a:bodyPr/>
          <a:lstStyle/>
          <a:p>
            <a:pPr marL="514350" indent="-514350" algn="just">
              <a:buClrTx/>
              <a:buFont typeface="+mj-lt"/>
              <a:buAutoNum type="arabicPeriod" startAt="4"/>
            </a:pPr>
            <a:r>
              <a:rPr lang="en-US" sz="2800" b="1" dirty="0" smtClean="0"/>
              <a:t>Data Collection: </a:t>
            </a:r>
            <a:r>
              <a:rPr lang="en-US" sz="2800" dirty="0" smtClean="0"/>
              <a:t>The obtained information about any thing is called data. After establishment of hypothesis, information's are collected for its solution and it is called data collection. </a:t>
            </a:r>
          </a:p>
          <a:p>
            <a:pPr marL="514350" indent="-514350" algn="just">
              <a:buClrTx/>
              <a:buNone/>
            </a:pPr>
            <a:r>
              <a:rPr lang="en-US" sz="2800" dirty="0" smtClean="0"/>
              <a:t>	This procedure reflect all the activities involved in collecting data related to the problem</a:t>
            </a:r>
          </a:p>
          <a:p>
            <a:pPr marL="514350" indent="-4763" algn="just">
              <a:buClrTx/>
              <a:buNone/>
            </a:pPr>
            <a:endParaRPr lang="en-US" dirty="0" smtClean="0"/>
          </a:p>
          <a:p>
            <a:pPr marL="514350" indent="-514350" algn="just">
              <a:buClrTx/>
              <a:buFont typeface="+mj-lt"/>
              <a:buAutoNum type="alphaLcParenR"/>
            </a:pPr>
            <a:r>
              <a:rPr lang="en-US" dirty="0" smtClean="0"/>
              <a:t>Primary Source</a:t>
            </a:r>
          </a:p>
          <a:p>
            <a:pPr marL="514350" indent="-514350" algn="just">
              <a:buClrTx/>
              <a:buFont typeface="+mj-lt"/>
              <a:buAutoNum type="alphaLcParenR"/>
            </a:pPr>
            <a:r>
              <a:rPr lang="en-US" dirty="0" smtClean="0"/>
              <a:t>Secondary Source</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029200"/>
          </a:xfrm>
        </p:spPr>
        <p:txBody>
          <a:bodyPr>
            <a:normAutofit/>
          </a:bodyPr>
          <a:lstStyle/>
          <a:p>
            <a:pPr marL="514350" indent="-514350" algn="just">
              <a:buClrTx/>
              <a:buFont typeface="+mj-lt"/>
              <a:buAutoNum type="arabicPeriod" startAt="5"/>
            </a:pPr>
            <a:r>
              <a:rPr lang="en-US" sz="2800" b="1" dirty="0" smtClean="0"/>
              <a:t>Data Analysis / Synthesis: </a:t>
            </a:r>
            <a:r>
              <a:rPr lang="en-US" sz="2800" dirty="0" smtClean="0"/>
              <a:t>After the collection of data it is organized so that important information's can easily be sought out. Its basis purpose  is to separate important from unimportant one</a:t>
            </a:r>
          </a:p>
          <a:p>
            <a:pPr marL="514350" indent="-514350" algn="just">
              <a:buClrTx/>
              <a:buNone/>
            </a:pPr>
            <a:r>
              <a:rPr lang="en-US" sz="2800" dirty="0" smtClean="0"/>
              <a:t>	Data analysis usually involves application of one or more statistical techniques, data are analyzed in a  way that permits the researcher to test the research hypothesis or answer the research question.</a:t>
            </a:r>
          </a:p>
          <a:p>
            <a:pPr marL="514350" indent="-514350">
              <a:buClrTx/>
              <a:buFont typeface="+mj-lt"/>
              <a:buAutoNum type="arabicPeriod" startAt="5"/>
            </a:pPr>
            <a:endParaRPr lang="en-US" sz="2000"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334000"/>
          </a:xfrm>
        </p:spPr>
        <p:txBody>
          <a:bodyPr/>
          <a:lstStyle/>
          <a:p>
            <a:pPr algn="just"/>
            <a:r>
              <a:rPr lang="en-US" sz="2800" b="1" dirty="0" smtClean="0"/>
              <a:t>Drawing or Stating Conclusion</a:t>
            </a:r>
            <a:r>
              <a:rPr lang="en-US" sz="2400" b="1" dirty="0" smtClean="0"/>
              <a:t>: </a:t>
            </a:r>
            <a:r>
              <a:rPr lang="en-US" sz="2400" dirty="0" smtClean="0"/>
              <a:t> </a:t>
            </a:r>
            <a:r>
              <a:rPr lang="en-US" sz="2800" dirty="0" smtClean="0"/>
              <a:t>The conclusions are based on the results of data analysis. They should be stated in terms of the original hypothesis or question. Conclusion should indicate, like, whether the research hypothesis was supported or not.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704088"/>
            <a:ext cx="8229600" cy="591312"/>
          </a:xfrm>
        </p:spPr>
        <p:txBody>
          <a:bodyPr>
            <a:normAutofit/>
          </a:bodyPr>
          <a:lstStyle/>
          <a:p>
            <a:pPr algn="ctr"/>
            <a:r>
              <a:rPr lang="en-US" sz="3200" b="1" dirty="0" smtClean="0">
                <a:latin typeface="Times New Roman" pitchFamily="18" charset="0"/>
                <a:cs typeface="Times New Roman" pitchFamily="18" charset="0"/>
              </a:rPr>
              <a:t>TABLE OF CONTENT</a:t>
            </a:r>
            <a:endParaRPr lang="en-US" sz="3200" b="1" dirty="0">
              <a:latin typeface="Times New Roman" pitchFamily="18" charset="0"/>
              <a:cs typeface="Times New Roman" pitchFamily="18" charset="0"/>
            </a:endParaRPr>
          </a:p>
        </p:txBody>
      </p:sp>
      <p:sp>
        <p:nvSpPr>
          <p:cNvPr id="4" name="Content Placeholder 3"/>
          <p:cNvSpPr>
            <a:spLocks noGrp="1"/>
          </p:cNvSpPr>
          <p:nvPr>
            <p:ph idx="1"/>
          </p:nvPr>
        </p:nvSpPr>
        <p:spPr>
          <a:xfrm>
            <a:off x="457200" y="1935480"/>
            <a:ext cx="8229600" cy="4084320"/>
          </a:xfrm>
        </p:spPr>
        <p:txBody>
          <a:bodyPr/>
          <a:lstStyle/>
          <a:p>
            <a:r>
              <a:rPr lang="en-US" b="1" dirty="0" smtClean="0"/>
              <a:t>Definitions</a:t>
            </a:r>
          </a:p>
          <a:p>
            <a:r>
              <a:rPr lang="en-US" b="1" dirty="0" smtClean="0"/>
              <a:t>Elements of Scientific Method</a:t>
            </a:r>
          </a:p>
          <a:p>
            <a:r>
              <a:rPr lang="en-US" b="1" dirty="0" smtClean="0"/>
              <a:t>Steps of Scientific Method</a:t>
            </a:r>
          </a:p>
          <a:p>
            <a:endParaRPr lang="en-US" dirty="0" smtClean="0"/>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457200" y="704088"/>
            <a:ext cx="8229600" cy="591312"/>
          </a:xfrm>
        </p:spPr>
        <p:txBody>
          <a:bodyPr>
            <a:noAutofit/>
          </a:bodyPr>
          <a:lstStyle/>
          <a:p>
            <a:pPr algn="ctr"/>
            <a:r>
              <a:rPr lang="en-US" sz="3200" b="1" u="sng" dirty="0" smtClean="0">
                <a:latin typeface="Times New Roman" pitchFamily="18" charset="0"/>
                <a:cs typeface="Times New Roman" pitchFamily="18" charset="0"/>
              </a:rPr>
              <a:t>DEFINITIONS</a:t>
            </a:r>
            <a:endParaRPr lang="en-US" sz="3200" b="1" u="sng" dirty="0">
              <a:latin typeface="Times New Roman" pitchFamily="18" charset="0"/>
              <a:cs typeface="Times New Roman" pitchFamily="18" charset="0"/>
            </a:endParaRPr>
          </a:p>
        </p:txBody>
      </p:sp>
      <p:sp>
        <p:nvSpPr>
          <p:cNvPr id="10" name="Content Placeholder 9"/>
          <p:cNvSpPr>
            <a:spLocks noGrp="1"/>
          </p:cNvSpPr>
          <p:nvPr>
            <p:ph idx="1"/>
          </p:nvPr>
        </p:nvSpPr>
        <p:spPr>
          <a:xfrm>
            <a:off x="457200" y="1752600"/>
            <a:ext cx="8229600" cy="4648200"/>
          </a:xfrm>
        </p:spPr>
        <p:txBody>
          <a:bodyPr/>
          <a:lstStyle/>
          <a:p>
            <a:pPr algn="just"/>
            <a:r>
              <a:rPr lang="en-US" dirty="0" smtClean="0"/>
              <a:t>Systematic way to solve the matter is called scientific method (Yadav, 2004)</a:t>
            </a:r>
          </a:p>
          <a:p>
            <a:pPr algn="just">
              <a:buNone/>
            </a:pPr>
            <a:endParaRPr lang="en-US" dirty="0" smtClean="0"/>
          </a:p>
          <a:p>
            <a:pPr algn="just"/>
            <a:r>
              <a:rPr lang="en-US" dirty="0" smtClean="0"/>
              <a:t>Scientific method is such instrument in the hand of researcher by using it, he collect facts in his research. (Best, 1994)</a:t>
            </a:r>
          </a:p>
          <a:p>
            <a:pPr algn="just">
              <a:buNone/>
            </a:pPr>
            <a:endParaRPr lang="en-US" dirty="0" smtClean="0"/>
          </a:p>
          <a:p>
            <a:pPr algn="just"/>
            <a:r>
              <a:rPr lang="en-US" dirty="0" smtClean="0"/>
              <a:t>Scientific Method of research is based upon the process of finding out result by attacking the problem in a number of definite step. (Chouhan, 1990)</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Autofit/>
          </a:bodyPr>
          <a:lstStyle/>
          <a:p>
            <a:pPr algn="ctr"/>
            <a:r>
              <a:rPr lang="en-US" sz="3600" b="1" dirty="0" smtClean="0"/>
              <a:t>ELEMENTS OF SCIENTIFIC METHOD</a:t>
            </a:r>
            <a:endParaRPr lang="en-US" sz="3600" b="1" dirty="0"/>
          </a:p>
        </p:txBody>
      </p:sp>
      <p:sp>
        <p:nvSpPr>
          <p:cNvPr id="3" name="Content Placeholder 2"/>
          <p:cNvSpPr>
            <a:spLocks noGrp="1"/>
          </p:cNvSpPr>
          <p:nvPr>
            <p:ph idx="1"/>
          </p:nvPr>
        </p:nvSpPr>
        <p:spPr>
          <a:xfrm>
            <a:off x="457200" y="1600200"/>
            <a:ext cx="8229600" cy="4876800"/>
          </a:xfrm>
        </p:spPr>
        <p:txBody>
          <a:bodyPr>
            <a:normAutofit fontScale="85000" lnSpcReduction="10000"/>
          </a:bodyPr>
          <a:lstStyle/>
          <a:p>
            <a:pPr algn="just"/>
            <a:r>
              <a:rPr lang="en-US" sz="3300" b="1" dirty="0" smtClean="0">
                <a:latin typeface="Times New Roman" pitchFamily="18" charset="0"/>
                <a:cs typeface="Times New Roman" pitchFamily="18" charset="0"/>
              </a:rPr>
              <a:t>Empirical</a:t>
            </a:r>
            <a:r>
              <a:rPr lang="en-US" sz="3300" dirty="0" smtClean="0">
                <a:latin typeface="Times New Roman" pitchFamily="18" charset="0"/>
                <a:cs typeface="Times New Roman" pitchFamily="18" charset="0"/>
              </a:rPr>
              <a:t>:</a:t>
            </a:r>
            <a:r>
              <a:rPr lang="en-US" sz="3000" dirty="0" smtClean="0">
                <a:latin typeface="Times New Roman" pitchFamily="18" charset="0"/>
                <a:cs typeface="Times New Roman" pitchFamily="18" charset="0"/>
              </a:rPr>
              <a:t> Research is dependent to empirical evidences. Scientific method is concerned with the realities that are observable through “sensory experiences.” It generates knowledge which is verifiable by experience or observation. Some of the realities could be directly observed, like the number of students present in the class and how many of them are male and how many female. These are also realities which cannot be observed directly. Any reality that cannot be put to “sensory experience” directly or indirectly (existence of heaven, the Day of Judgment, life hereafter, God’s rewards for good deeds) does not fall within the domain of scientific method</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334000"/>
          </a:xfrm>
        </p:spPr>
        <p:txBody>
          <a:bodyPr>
            <a:normAutofit fontScale="92500" lnSpcReduction="10000"/>
          </a:bodyPr>
          <a:lstStyle/>
          <a:p>
            <a:pPr algn="just"/>
            <a:r>
              <a:rPr lang="en-US" sz="3000" b="1" dirty="0" smtClean="0">
                <a:latin typeface="Times New Roman" pitchFamily="18" charset="0"/>
                <a:cs typeface="Times New Roman" pitchFamily="18" charset="0"/>
              </a:rPr>
              <a:t>Objectivity:</a:t>
            </a:r>
            <a:r>
              <a:rPr lang="en-US" sz="2800" b="1"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The first requisite truth of sound knowledge is the ability to not be influenced by mere appearance or by prevalent notions or by one’s own wish. The conclusions drawn through interpretation of the results of data analysis should be objective; that is, they should be based on the facts of the findings derived from actual data, and not on our own subjective or emotional values. Researchers are human beings, having individual ideologies, religious affiliations, cultural differences which can influence the research findings.  Any interference of their personal likings and disliking in their research can contaminate the purity of the data, which ultimately can affect the predictions made by the researcher.</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181600"/>
          </a:xfrm>
        </p:spPr>
        <p:txBody>
          <a:bodyPr/>
          <a:lstStyle/>
          <a:p>
            <a:pPr algn="just"/>
            <a:r>
              <a:rPr lang="en-US" sz="2800" b="1" dirty="0" smtClean="0">
                <a:latin typeface="Times New Roman" pitchFamily="18" charset="0"/>
                <a:cs typeface="Times New Roman" pitchFamily="18" charset="0"/>
              </a:rPr>
              <a:t>Conceptualization</a:t>
            </a:r>
            <a:r>
              <a:rPr lang="en-US" sz="2800" dirty="0" smtClean="0">
                <a:latin typeface="Times New Roman" pitchFamily="18" charset="0"/>
                <a:cs typeface="Times New Roman" pitchFamily="18" charset="0"/>
              </a:rPr>
              <a:t>: Application of appropriate concepts and hypothesis</a:t>
            </a:r>
          </a:p>
          <a:p>
            <a:pPr algn="just"/>
            <a:r>
              <a:rPr lang="en-US" sz="2800" b="1" dirty="0" smtClean="0">
                <a:latin typeface="Times New Roman" pitchFamily="18" charset="0"/>
                <a:cs typeface="Times New Roman" pitchFamily="18" charset="0"/>
              </a:rPr>
              <a:t>Definiteness</a:t>
            </a:r>
            <a:r>
              <a:rPr lang="en-US" sz="2800" dirty="0" smtClean="0">
                <a:latin typeface="Times New Roman" pitchFamily="18" charset="0"/>
                <a:cs typeface="Times New Roman" pitchFamily="18" charset="0"/>
              </a:rPr>
              <a:t>: It is one of important element of scientific method where certainty, assuredness and conviction are discernible</a:t>
            </a:r>
          </a:p>
          <a:p>
            <a:pPr algn="just"/>
            <a:r>
              <a:rPr lang="en-US" sz="2800" b="1" dirty="0" smtClean="0">
                <a:latin typeface="Times New Roman" pitchFamily="18" charset="0"/>
                <a:cs typeface="Times New Roman" pitchFamily="18" charset="0"/>
              </a:rPr>
              <a:t>Cumulative : </a:t>
            </a:r>
            <a:r>
              <a:rPr lang="en-US" sz="2800" dirty="0" smtClean="0">
                <a:latin typeface="Times New Roman" pitchFamily="18" charset="0"/>
                <a:cs typeface="Times New Roman" pitchFamily="18" charset="0"/>
              </a:rPr>
              <a:t>Prior to the start of any study the researchers try to scan through the literature and see that their study is not a repetition in ignorance.  Instead of reinventing the wheel the researchers take stock of the existing body of knowledge and try to build on it</a:t>
            </a:r>
            <a:endParaRPr lang="en-US" sz="2400" dirty="0" smtClean="0">
              <a:latin typeface="Times New Roman" pitchFamily="18" charset="0"/>
              <a:cs typeface="Times New Roman" pitchFamily="18" charset="0"/>
            </a:endParaRP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029200"/>
          </a:xfrm>
        </p:spPr>
        <p:txBody>
          <a:bodyPr>
            <a:normAutofit/>
          </a:bodyPr>
          <a:lstStyle/>
          <a:p>
            <a:pPr algn="just"/>
            <a:r>
              <a:rPr lang="en-US" sz="2800" b="1" dirty="0" smtClean="0">
                <a:latin typeface="Times New Roman" pitchFamily="18" charset="0"/>
                <a:cs typeface="Times New Roman" pitchFamily="18" charset="0"/>
              </a:rPr>
              <a:t>Verifiability</a:t>
            </a:r>
            <a:r>
              <a:rPr lang="en-US" sz="2800" dirty="0" smtClean="0">
                <a:latin typeface="Times New Roman" pitchFamily="18" charset="0"/>
                <a:cs typeface="Times New Roman" pitchFamily="18" charset="0"/>
              </a:rPr>
              <a:t>: Acceptance of error and truth should not be accepted simply. It should be subjected to verification. Observations made through scientific method are to be verified again by using the senses to confirm or refute the previous findings. Such confirmations may have to be made by the same researcher or others. We will place more faith and credence in those findings and conclusions if similar findings emerge on the basis of data collected by other researchers using the same methods.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410200"/>
          </a:xfrm>
        </p:spPr>
        <p:txBody>
          <a:bodyPr>
            <a:normAutofit/>
          </a:bodyPr>
          <a:lstStyle/>
          <a:p>
            <a:pPr algn="just"/>
            <a:r>
              <a:rPr lang="en-US" sz="2800" b="1" dirty="0" smtClean="0">
                <a:latin typeface="Times New Roman" pitchFamily="18" charset="0"/>
                <a:cs typeface="Times New Roman" pitchFamily="18" charset="0"/>
              </a:rPr>
              <a:t>Generalization</a:t>
            </a:r>
            <a:r>
              <a:rPr lang="en-US" sz="2800" dirty="0" smtClean="0">
                <a:latin typeface="Times New Roman" pitchFamily="18" charset="0"/>
                <a:cs typeface="Times New Roman" pitchFamily="18" charset="0"/>
              </a:rPr>
              <a:t>: simplification of the interpretation. Generalizability refers to the scope of the research findings in one organizational setting to other settings. Obviously, the wider the range of applicability of the solutions generated by research, the more useful the research is to users. The more generalizable the research, the greater its usefulness and value.</a:t>
            </a:r>
            <a:endParaRPr lang="en-US" sz="2800" b="1" dirty="0" smtClean="0">
              <a:latin typeface="Times New Roman" pitchFamily="18" charset="0"/>
              <a:cs typeface="Times New Roman" pitchFamily="18" charset="0"/>
            </a:endParaRPr>
          </a:p>
          <a:p>
            <a:pPr algn="just"/>
            <a:r>
              <a:rPr lang="en-US" sz="2800" b="1" dirty="0" smtClean="0">
                <a:latin typeface="Times New Roman" pitchFamily="18" charset="0"/>
                <a:cs typeface="Times New Roman" pitchFamily="18" charset="0"/>
              </a:rPr>
              <a:t>Reasonable Analysis</a:t>
            </a:r>
            <a:r>
              <a:rPr lang="en-US" sz="2800" dirty="0" smtClean="0">
                <a:latin typeface="Times New Roman" pitchFamily="18" charset="0"/>
                <a:cs typeface="Times New Roman" pitchFamily="18" charset="0"/>
              </a:rPr>
              <a:t>: Statistical meticulousness and accurateness  are important element for proper prediction</a:t>
            </a:r>
          </a:p>
          <a:p>
            <a:pPr algn="just"/>
            <a:r>
              <a:rPr lang="en-US" sz="2800" b="1" dirty="0" smtClean="0">
                <a:latin typeface="Times New Roman" pitchFamily="18" charset="0"/>
                <a:cs typeface="Times New Roman" pitchFamily="18" charset="0"/>
              </a:rPr>
              <a:t>Predictability: </a:t>
            </a:r>
            <a:r>
              <a:rPr lang="en-US" sz="2800" dirty="0" smtClean="0">
                <a:latin typeface="Times New Roman" pitchFamily="18" charset="0"/>
                <a:cs typeface="Times New Roman" pitchFamily="18" charset="0"/>
              </a:rPr>
              <a:t>The results of scientific method can be predicted with reasonable accuracy.</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a:bodyPr>
          <a:lstStyle/>
          <a:p>
            <a:pPr algn="ctr"/>
            <a:r>
              <a:rPr lang="en-US" sz="3600" b="1" dirty="0" smtClean="0"/>
              <a:t>STEPS OF SCIENTIFIC METHOD</a:t>
            </a:r>
            <a:endParaRPr lang="en-US" sz="3600" b="1" dirty="0"/>
          </a:p>
        </p:txBody>
      </p:sp>
      <p:sp>
        <p:nvSpPr>
          <p:cNvPr id="3" name="Content Placeholder 2"/>
          <p:cNvSpPr>
            <a:spLocks noGrp="1"/>
          </p:cNvSpPr>
          <p:nvPr>
            <p:ph idx="1"/>
          </p:nvPr>
        </p:nvSpPr>
        <p:spPr>
          <a:xfrm>
            <a:off x="457200" y="1676400"/>
            <a:ext cx="8229600" cy="4648200"/>
          </a:xfrm>
        </p:spPr>
        <p:txBody>
          <a:bodyPr>
            <a:normAutofit fontScale="85000" lnSpcReduction="20000"/>
          </a:bodyPr>
          <a:lstStyle/>
          <a:p>
            <a:pPr marL="280988" indent="-280988" algn="just">
              <a:buClrTx/>
              <a:buFont typeface="+mj-lt"/>
              <a:buAutoNum type="arabicPeriod"/>
            </a:pPr>
            <a:r>
              <a:rPr lang="en-US" sz="2800" b="1" dirty="0" smtClean="0"/>
              <a:t>Selection / Identification of Problem: </a:t>
            </a:r>
            <a:r>
              <a:rPr lang="en-US" sz="2800" dirty="0" smtClean="0"/>
              <a:t>Correct selection of problem is first term of its solution, for its selection and solution it is necessary to have correct information</a:t>
            </a:r>
          </a:p>
          <a:p>
            <a:pPr marL="514350" indent="-514350">
              <a:buClrTx/>
              <a:buNone/>
            </a:pPr>
            <a:endParaRPr lang="en-US" sz="1600" dirty="0" smtClean="0"/>
          </a:p>
          <a:p>
            <a:pPr marL="339725" indent="-339725" algn="just">
              <a:buClrTx/>
              <a:buFont typeface="+mj-lt"/>
              <a:buAutoNum type="alphaLcParenR"/>
            </a:pPr>
            <a:r>
              <a:rPr lang="en-US" dirty="0" smtClean="0"/>
              <a:t>It should be clear and undoubted</a:t>
            </a:r>
          </a:p>
          <a:p>
            <a:pPr marL="339725" indent="-339725" algn="just">
              <a:buClrTx/>
              <a:buFont typeface="+mj-lt"/>
              <a:buAutoNum type="alphaLcParenR"/>
            </a:pPr>
            <a:r>
              <a:rPr lang="en-US" dirty="0" smtClean="0"/>
              <a:t>It should be interesting</a:t>
            </a:r>
          </a:p>
          <a:p>
            <a:pPr marL="339725" indent="-339725" algn="just">
              <a:buClrTx/>
              <a:buFont typeface="+mj-lt"/>
              <a:buAutoNum type="alphaLcParenR"/>
            </a:pPr>
            <a:r>
              <a:rPr lang="en-US" dirty="0" smtClean="0"/>
              <a:t>It should be challenging</a:t>
            </a:r>
          </a:p>
          <a:p>
            <a:pPr marL="339725" indent="-339725" algn="just">
              <a:buClrTx/>
              <a:buFont typeface="+mj-lt"/>
              <a:buAutoNum type="alphaLcParenR"/>
            </a:pPr>
            <a:r>
              <a:rPr lang="en-US" dirty="0" smtClean="0"/>
              <a:t>Material about problem should be available</a:t>
            </a:r>
          </a:p>
          <a:p>
            <a:pPr marL="339725" indent="-339725" algn="just">
              <a:buClrTx/>
              <a:buFont typeface="+mj-lt"/>
              <a:buAutoNum type="alphaLcParenR"/>
            </a:pPr>
            <a:r>
              <a:rPr lang="en-US" dirty="0" smtClean="0"/>
              <a:t>Research Motivation</a:t>
            </a:r>
          </a:p>
          <a:p>
            <a:pPr marL="339725" indent="-339725" algn="just">
              <a:buClrTx/>
              <a:buFont typeface="+mj-lt"/>
              <a:buAutoNum type="alphaLcParenR"/>
            </a:pPr>
            <a:r>
              <a:rPr lang="en-US" dirty="0" smtClean="0"/>
              <a:t>Sources (Facilities – Guidance)</a:t>
            </a:r>
          </a:p>
          <a:p>
            <a:pPr marL="339725" indent="-339725" algn="just">
              <a:buClrTx/>
              <a:buFont typeface="+mj-lt"/>
              <a:buAutoNum type="alphaLcParenR"/>
            </a:pPr>
            <a:r>
              <a:rPr lang="en-US" dirty="0" smtClean="0"/>
              <a:t>Expertise</a:t>
            </a:r>
          </a:p>
          <a:p>
            <a:pPr marL="339725" indent="-339725" algn="just">
              <a:buClrTx/>
              <a:buFont typeface="+mj-lt"/>
              <a:buAutoNum type="alphaLcParenR"/>
            </a:pPr>
            <a:r>
              <a:rPr lang="en-US" dirty="0" smtClean="0"/>
              <a:t>Problem area should be closely related to professional work</a:t>
            </a:r>
          </a:p>
          <a:p>
            <a:pPr marL="339725" indent="-339725" algn="just">
              <a:buClrTx/>
              <a:buFont typeface="+mj-lt"/>
              <a:buAutoNum type="alphaLcParenR"/>
            </a:pPr>
            <a:r>
              <a:rPr lang="en-US" dirty="0" smtClean="0"/>
              <a:t>Time factor</a:t>
            </a:r>
          </a:p>
          <a:p>
            <a:pPr marL="339725" indent="-339725" algn="just">
              <a:buClrTx/>
              <a:buFont typeface="+mj-lt"/>
              <a:buAutoNum type="alphaLcParenR"/>
            </a:pPr>
            <a:r>
              <a:rPr lang="en-US" dirty="0" smtClean="0"/>
              <a:t>Risk and cost</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228</TotalTime>
  <Words>846</Words>
  <Application>Microsoft Office PowerPoint</Application>
  <PresentationFormat>On-screen Show (4:3)</PresentationFormat>
  <Paragraphs>60</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Flow</vt:lpstr>
      <vt:lpstr>Slide 1</vt:lpstr>
      <vt:lpstr>TABLE OF CONTENT</vt:lpstr>
      <vt:lpstr>DEFINITIONS</vt:lpstr>
      <vt:lpstr>ELEMENTS OF SCIENTIFIC METHOD</vt:lpstr>
      <vt:lpstr>Slide 5</vt:lpstr>
      <vt:lpstr>Slide 6</vt:lpstr>
      <vt:lpstr>Slide 7</vt:lpstr>
      <vt:lpstr>Slide 8</vt:lpstr>
      <vt:lpstr>STEPS OF SCIENTIFIC METHOD</vt:lpstr>
      <vt:lpstr>Slide 10</vt:lpstr>
      <vt:lpstr>Slide 11</vt:lpstr>
      <vt:lpstr>Slide 12</vt:lpstr>
      <vt:lpstr>Slide 13</vt:lpstr>
      <vt:lpstr>Slide 14</vt:lpstr>
    </vt:vector>
  </TitlesOfParts>
  <Company>Gillani Autos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Syed Salman Gillani</dc:creator>
  <cp:lastModifiedBy>User</cp:lastModifiedBy>
  <cp:revision>90</cp:revision>
  <dcterms:created xsi:type="dcterms:W3CDTF">2011-01-09T08:57:29Z</dcterms:created>
  <dcterms:modified xsi:type="dcterms:W3CDTF">2015-01-27T06:58:31Z</dcterms:modified>
</cp:coreProperties>
</file>